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300" b="1">
                <a:solidFill>
                  <a:srgbClr val="003366"/>
                </a:solidFill>
              </a:rPr>
              <a:t>Meta spend vs leads — by region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Spend ($)</c:v>
                </c:pt>
              </c:strCache>
            </c:strRef>
          </c:tx>
          <c:spPr>
            <a:solidFill>
              <a:srgbClr val="EF4444"/>
            </a:solidFill>
          </c:spPr>
          <c:cat>
            <c:strRef>
              <c:f>Sheet1!$A$2:$A$6</c:f>
              <c:strCache>
                <c:ptCount val="5"/>
                <c:pt idx="0">
                  <c:v>AUS
national</c:v>
                </c:pt>
                <c:pt idx="1">
                  <c:v>ACT /
Canberra</c:v>
                </c:pt>
                <c:pt idx="2">
                  <c:v>NZ</c:v>
                </c:pt>
                <c:pt idx="3">
                  <c:v>Cairns</c:v>
                </c:pt>
                <c:pt idx="4">
                  <c:v>Glenelg SA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43272</c:v>
                </c:pt>
                <c:pt idx="1">
                  <c:v>22407</c:v>
                </c:pt>
                <c:pt idx="2">
                  <c:v>13621</c:v>
                </c:pt>
                <c:pt idx="3">
                  <c:v>7292</c:v>
                </c:pt>
                <c:pt idx="4">
                  <c:v>674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Leads</c:v>
                </c:pt>
              </c:strCache>
            </c:strRef>
          </c:tx>
          <c:spPr>
            <a:solidFill>
              <a:srgbClr val="003366"/>
            </a:solidFill>
          </c:spPr>
          <c:cat>
            <c:strRef>
              <c:f>Sheet1!$A$2:$A$6</c:f>
              <c:strCache>
                <c:ptCount val="5"/>
                <c:pt idx="0">
                  <c:v>AUS
national</c:v>
                </c:pt>
                <c:pt idx="1">
                  <c:v>ACT /
Canberra</c:v>
                </c:pt>
                <c:pt idx="2">
                  <c:v>NZ</c:v>
                </c:pt>
                <c:pt idx="3">
                  <c:v>Cairns</c:v>
                </c:pt>
                <c:pt idx="4">
                  <c:v>Glenelg SA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272</c:v>
                </c:pt>
                <c:pt idx="1">
                  <c:v>109</c:v>
                </c:pt>
                <c:pt idx="2">
                  <c:v>31</c:v>
                </c:pt>
                <c:pt idx="3">
                  <c:v>29</c:v>
                </c:pt>
                <c:pt idx="4">
                  <c:v>10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200" b="1">
                <a:solidFill>
                  <a:srgbClr val="003366"/>
                </a:solidFill>
              </a:rPr>
              <a:t>Monthly Meta spend — GP Careers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Monthly spend ($)</c:v>
                </c:pt>
              </c:strCache>
            </c:strRef>
          </c:tx>
          <c:spPr>
            <a:ln w="31750">
              <a:solidFill>
                <a:srgbClr val="EF4444"/>
              </a:solidFill>
            </a:ln>
          </c:spPr>
          <c:marker>
            <c:symbol val="none"/>
          </c:marker>
          <c:cat>
            <c:strRef>
              <c:f>Sheet1!$A$2:$A$10</c:f>
              <c:strCache>
                <c:ptCount val="9"/>
                <c:pt idx="0">
                  <c:v>Aug'25</c:v>
                </c:pt>
                <c:pt idx="1">
                  <c:v>Sep'25</c:v>
                </c:pt>
                <c:pt idx="2">
                  <c:v>Oct'25</c:v>
                </c:pt>
                <c:pt idx="3">
                  <c:v>Nov'25</c:v>
                </c:pt>
                <c:pt idx="4">
                  <c:v>Dec'25</c:v>
                </c:pt>
                <c:pt idx="5">
                  <c:v>Jan'26</c:v>
                </c:pt>
                <c:pt idx="6">
                  <c:v>Feb'26</c:v>
                </c:pt>
                <c:pt idx="7">
                  <c:v>Mar'26</c:v>
                </c:pt>
                <c:pt idx="8">
                  <c:v>Apr'26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8817</c:v>
                </c:pt>
                <c:pt idx="1">
                  <c:v>9030</c:v>
                </c:pt>
                <c:pt idx="2">
                  <c:v>11162</c:v>
                </c:pt>
                <c:pt idx="3">
                  <c:v>10792</c:v>
                </c:pt>
                <c:pt idx="4">
                  <c:v>9265</c:v>
                </c:pt>
                <c:pt idx="5">
                  <c:v>9232</c:v>
                </c:pt>
                <c:pt idx="6">
                  <c:v>8397</c:v>
                </c:pt>
                <c:pt idx="7">
                  <c:v>11411</c:v>
                </c:pt>
                <c:pt idx="8">
                  <c:v>9161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200" b="1">
                <a:solidFill>
                  <a:srgbClr val="003366"/>
                </a:solidFill>
              </a:rPr>
              <a:t>Meta-reported leads (tracking enabled Jan '26)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Meta-reported leads</c:v>
                </c:pt>
              </c:strCache>
            </c:strRef>
          </c:tx>
          <c:spPr>
            <a:solidFill>
              <a:srgbClr val="003366"/>
            </a:solidFill>
          </c:spPr>
          <c:cat>
            <c:strRef>
              <c:f>Sheet1!$A$2:$A$10</c:f>
              <c:strCache>
                <c:ptCount val="9"/>
                <c:pt idx="0">
                  <c:v>Aug'25</c:v>
                </c:pt>
                <c:pt idx="1">
                  <c:v>Sep'25</c:v>
                </c:pt>
                <c:pt idx="2">
                  <c:v>Oct'25</c:v>
                </c:pt>
                <c:pt idx="3">
                  <c:v>Nov'25</c:v>
                </c:pt>
                <c:pt idx="4">
                  <c:v>Dec'25</c:v>
                </c:pt>
                <c:pt idx="5">
                  <c:v>Jan'26</c:v>
                </c:pt>
                <c:pt idx="6">
                  <c:v>Feb'26</c:v>
                </c:pt>
                <c:pt idx="7">
                  <c:v>Mar'26</c:v>
                </c:pt>
                <c:pt idx="8">
                  <c:v>Apr'26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15</c:v>
                </c:pt>
                <c:pt idx="6">
                  <c:v>40</c:v>
                </c:pt>
                <c:pt idx="7">
                  <c:v>52</c:v>
                </c:pt>
                <c:pt idx="8">
                  <c:v>57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rPr sz="1300" b="1">
                <a:solidFill>
                  <a:srgbClr val="003366"/>
                </a:solidFill>
              </a:rPr>
              <a:t>Doctor leads per month — by source channel</a:t>
            </a:r>
          </a:p>
        </c:rich>
      </c:tx>
      <c:layout/>
      <c:overlay val="0"/>
    </c:title>
    <c:autoTitleDeleted val="0"/>
    <c:plotArea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Meta (all regions)</c:v>
                </c:pt>
              </c:strCache>
            </c:strRef>
          </c:tx>
          <c:spPr>
            <a:solidFill>
              <a:srgbClr val="EF4444"/>
            </a:solidFill>
          </c:spPr>
          <c:cat>
            <c:strRef>
              <c:f>Sheet1!$A$2:$A$10</c:f>
              <c:strCache>
                <c:ptCount val="9"/>
                <c:pt idx="0">
                  <c:v>Aug</c:v>
                </c:pt>
                <c:pt idx="1">
                  <c:v>Sep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</c:v>
                </c:pt>
                <c:pt idx="8">
                  <c:v>Apr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22</c:v>
                </c:pt>
                <c:pt idx="1">
                  <c:v>54</c:v>
                </c:pt>
                <c:pt idx="2">
                  <c:v>44</c:v>
                </c:pt>
                <c:pt idx="3">
                  <c:v>56</c:v>
                </c:pt>
                <c:pt idx="4">
                  <c:v>58</c:v>
                </c:pt>
                <c:pt idx="5">
                  <c:v>109</c:v>
                </c:pt>
                <c:pt idx="6">
                  <c:v>41</c:v>
                </c:pt>
                <c:pt idx="7">
                  <c:v>51</c:v>
                </c:pt>
                <c:pt idx="8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Google Ads (webform)</c:v>
                </c:pt>
              </c:strCache>
            </c:strRef>
          </c:tx>
          <c:spPr>
            <a:solidFill>
              <a:srgbClr val="F59E0B"/>
            </a:solidFill>
          </c:spPr>
          <c:cat>
            <c:strRef>
              <c:f>Sheet1!$A$2:$A$10</c:f>
              <c:strCache>
                <c:ptCount val="9"/>
                <c:pt idx="0">
                  <c:v>Aug</c:v>
                </c:pt>
                <c:pt idx="1">
                  <c:v>Sep</c:v>
                </c:pt>
                <c:pt idx="2">
                  <c:v>Oct</c:v>
                </c:pt>
                <c:pt idx="3">
                  <c:v>Nov</c:v>
                </c:pt>
                <c:pt idx="4">
                  <c:v>Dec</c:v>
                </c:pt>
                <c:pt idx="5">
                  <c:v>Jan</c:v>
                </c:pt>
                <c:pt idx="6">
                  <c:v>Feb</c:v>
                </c:pt>
                <c:pt idx="7">
                  <c:v>Mar</c:v>
                </c:pt>
                <c:pt idx="8">
                  <c:v>Apr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</c:v>
                </c:pt>
                <c:pt idx="1">
                  <c:v>3</c:v>
                </c:pt>
                <c:pt idx="2">
                  <c:v>9</c:v>
                </c:pt>
                <c:pt idx="3">
                  <c:v>14</c:v>
                </c:pt>
                <c:pt idx="4">
                  <c:v>18</c:v>
                </c:pt>
                <c:pt idx="5">
                  <c:v>32</c:v>
                </c:pt>
                <c:pt idx="6">
                  <c:v>28</c:v>
                </c:pt>
                <c:pt idx="7">
                  <c:v>30</c:v>
                </c:pt>
                <c:pt idx="8">
                  <c:v>21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chart" Target="../charts/char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chart" Target="../charts/chart2.xml"/><Relationship Id="rId4" Type="http://schemas.openxmlformats.org/officeDocument/2006/relationships/chart" Target="../charts/chart3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chart" Target="../charts/char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F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0" y="0"/>
            <a:ext cx="7619695" cy="685800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5760720"/>
            <a:ext cx="3474720" cy="822960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640080"/>
            <a:ext cx="824613" cy="8229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360" y="685800"/>
            <a:ext cx="27432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121 GROUP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005840"/>
            <a:ext cx="45720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0EA5E9"/>
                </a:solidFill>
                <a:latin typeface="Calibri"/>
              </a:rPr>
              <a:t>Growth · Data · Performance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377440"/>
            <a:ext cx="10058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1">
                <a:solidFill>
                  <a:srgbClr val="0EA5E9"/>
                </a:solidFill>
                <a:latin typeface="Calibri"/>
              </a:rPr>
              <a:t>CLIENT · PARTNERED HEALTH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743200"/>
            <a:ext cx="10515600" cy="13716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4600" b="1">
                <a:solidFill>
                  <a:srgbClr val="FFFFFF"/>
                </a:solidFill>
                <a:latin typeface="Calibri"/>
              </a:rPr>
              <a:t>Doctor Attraction</a:t>
            </a:r>
          </a:p>
          <a:p>
            <a:pPr algn="l"/>
            <a:r>
              <a:rPr sz="4600" b="1">
                <a:solidFill>
                  <a:srgbClr val="FFFFFF"/>
                </a:solidFill>
                <a:latin typeface="Calibri"/>
              </a:rPr>
              <a:t>Marketing Review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846320"/>
            <a:ext cx="1005840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700" b="0">
                <a:solidFill>
                  <a:srgbClr val="CBD5E1"/>
                </a:solidFill>
                <a:latin typeface="Calibri"/>
              </a:rPr>
              <a:t>Campaign performance, channel signal, and the path forward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669280"/>
            <a:ext cx="5486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Calibri"/>
              </a:rPr>
              <a:t>Presented by  Adam Ducquet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035040"/>
            <a:ext cx="5486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0">
                <a:solidFill>
                  <a:srgbClr val="CBD5E1"/>
                </a:solidFill>
                <a:latin typeface="Calibri"/>
              </a:rPr>
              <a:t>Wednesday 29 April 2026   ·   15:45 AEST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78240" y="5916168"/>
            <a:ext cx="3291840" cy="50292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For Josh &amp; PH Leadership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Strategic implication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Rebalancing toward the channel showing hire signal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280160"/>
            <a:ext cx="5577840" cy="502920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14173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CURRENT MIX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1737360"/>
            <a:ext cx="530352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200" b="1">
                <a:solidFill>
                  <a:srgbClr val="003366"/>
                </a:solidFill>
                <a:latin typeface="Calibri"/>
              </a:rPr>
              <a:t>Meta-led program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2377440"/>
            <a:ext cx="5303520" cy="3749039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700"/>
              </a:spcAft>
            </a:pPr>
            <a:r>
              <a:rPr sz="1200">
                <a:solidFill>
                  <a:srgbClr val="0B0F14"/>
                </a:solidFill>
                <a:latin typeface="Calibri"/>
              </a:rPr>
              <a:t>•  Meta: ~$87k — 100% of doctor-attraction paid media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0B0F14"/>
                </a:solidFill>
                <a:latin typeface="Calibri"/>
              </a:rPr>
              <a:t>•  Google Ads: $92.7k — 100% patient acquisition (clinic search)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0B0F14"/>
                </a:solidFill>
                <a:latin typeface="Calibri"/>
              </a:rPr>
              <a:t>•  Doctor-recruitment leads from Google are accidental — no budget, no landing pages, no campaign structure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0B0F14"/>
                </a:solidFill>
                <a:latin typeface="Calibri"/>
              </a:rPr>
              <a:t>•  Regional pilots (Cairns, Glenelg, Ainslie) on Meta show strong local signal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0B0F14"/>
                </a:solidFill>
                <a:latin typeface="Calibri"/>
              </a:rPr>
              <a:t>•  No closed-loop attribution from lead → hire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1280160"/>
            <a:ext cx="5577840" cy="502920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14173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F59E0B"/>
                </a:solidFill>
                <a:latin typeface="Calibri"/>
              </a:rPr>
              <a:t>PROPOSED MIX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1737360"/>
            <a:ext cx="530352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Intent-led, Google-first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5080" y="2377440"/>
            <a:ext cx="530352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700"/>
              </a:spcAft>
            </a:pPr>
            <a:r>
              <a:rPr sz="1200">
                <a:solidFill>
                  <a:srgbClr val="FFFFFF"/>
                </a:solidFill>
                <a:latin typeface="Calibri"/>
              </a:rPr>
              <a:t>•  Stand up dedicated Google Search "GP Careers" campaign — national + priority regions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FFFFFF"/>
                </a:solidFill>
                <a:latin typeface="Calibri"/>
              </a:rPr>
              <a:t>•  Build recruitment-specific landing pages &amp; conversion tracking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FFFFFF"/>
                </a:solidFill>
                <a:latin typeface="Calibri"/>
              </a:rPr>
              <a:t>•  Keep Meta for regional awareness &amp; pilot expansion (Cairns/Glenelg model)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FFFFFF"/>
                </a:solidFill>
                <a:latin typeface="Calibri"/>
              </a:rPr>
              <a:t>•  Retire or scale back broad Meta national prospecting</a:t>
            </a:r>
          </a:p>
          <a:p>
            <a:pPr>
              <a:spcAft>
                <a:spcPts val="700"/>
              </a:spcAft>
            </a:pPr>
            <a:r>
              <a:rPr sz="1200">
                <a:solidFill>
                  <a:srgbClr val="FFFFFF"/>
                </a:solidFill>
                <a:latin typeface="Calibri"/>
              </a:rPr>
              <a:t>•  Add closed-loop attribution: UTM + CRM mapping from first touch to signed contract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10 / 12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Next steps &amp; asks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What we propose between now and end of Q2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234440"/>
            <a:ext cx="3703320" cy="493776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234440"/>
            <a:ext cx="3703320" cy="5486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23444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30 DAYS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20"/>
            <a:ext cx="333756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121 Group will…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286000"/>
            <a:ext cx="333756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Build &amp; launch dedicated Google Search "GP Careers" campaign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Recruitment landing page with AHPRA + region capture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Set up conversion tracking + UTM standard across Meta &amp; Google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Continue Meta regional pilots (Cairns, Glenelg, Ainslie)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Weekly lead delivery report to PH recruitment team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0" y="1234440"/>
            <a:ext cx="3703320" cy="493776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297680" y="1234440"/>
            <a:ext cx="3703320" cy="5486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97680" y="123444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60–90 DAYS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80560" y="1874520"/>
            <a:ext cx="333756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Together we'll…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0560" y="2286000"/>
            <a:ext cx="333756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Agree a simple CRM status workflow (new → contacted → qualified → offer → signed)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Map every lead source to a hire outcome for Q2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Test Google call-only ads in priority regions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Review regional Meta spend — scale what's converting, pause what isn't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First monthly closed-loop attribution review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38160" y="1234440"/>
            <a:ext cx="3703320" cy="493776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8160" y="1234440"/>
            <a:ext cx="3703320" cy="54864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138160" y="123444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Calibri"/>
              </a:rPr>
              <a:t>ASKS FROM PH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321040" y="1874520"/>
            <a:ext cx="333756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To unlock this we need…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321040" y="2286000"/>
            <a:ext cx="3337560" cy="3749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Confirmation of priority hiring regions for next quarter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A named contact point from PH recruitment for weekly sync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Commitment to updating CRM status on delivered leads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Visibility when a doctor signs — source + timeline</a:t>
            </a:r>
          </a:p>
          <a:p>
            <a:pPr>
              <a:spcAft>
                <a:spcPts val="6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Sign-off on Google Ads budget reallocation proposal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11 / 12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F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4572000" y="0"/>
            <a:ext cx="7619695" cy="685800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22960" y="4297680"/>
            <a:ext cx="4572000" cy="73152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640080"/>
            <a:ext cx="824613" cy="82296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360" y="685800"/>
            <a:ext cx="27432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121 GROUP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37360" y="1005840"/>
            <a:ext cx="45720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0EA5E9"/>
                </a:solidFill>
                <a:latin typeface="Calibri"/>
              </a:rPr>
              <a:t>Growth · Data · Performance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2468880"/>
            <a:ext cx="10515600" cy="5486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5600" b="1">
                <a:solidFill>
                  <a:srgbClr val="FFFFFF"/>
                </a:solidFill>
                <a:latin typeface="Calibri"/>
              </a:rPr>
              <a:t>Thank you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3657600"/>
            <a:ext cx="1051560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200" b="0">
                <a:solidFill>
                  <a:srgbClr val="0EA5E9"/>
                </a:solidFill>
                <a:latin typeface="Calibri"/>
              </a:rPr>
              <a:t>Open for discussion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4480560"/>
            <a:ext cx="10515600" cy="11887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0">
                <a:solidFill>
                  <a:srgbClr val="CBD5E1"/>
                </a:solidFill>
                <a:latin typeface="Calibri"/>
              </a:rPr>
              <a:t>One thing to take away:  </a:t>
            </a:r>
          </a:p>
          <a:p>
            <a:pPr algn="l"/>
            <a:r>
              <a:rPr sz="1600" b="1">
                <a:solidFill>
                  <a:srgbClr val="FFFFFF"/>
                </a:solidFill>
                <a:latin typeface="Calibri"/>
              </a:rPr>
              <a:t>Google Ads is where PH's signed doctors are coming from — and it's the one channel we haven't properly invested in for recruitment.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576072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500" b="1">
                <a:solidFill>
                  <a:srgbClr val="FFFFFF"/>
                </a:solidFill>
                <a:latin typeface="Calibri"/>
              </a:rPr>
              <a:t>Adam Ducquet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080760"/>
            <a:ext cx="64008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CBD5E1"/>
                </a:solidFill>
                <a:latin typeface="Calibri"/>
              </a:rPr>
              <a:t>121 Group  ·  Doctor Attraction Program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0" y="5669280"/>
            <a:ext cx="3566160" cy="914400"/>
          </a:xfrm>
          <a:prstGeom prst="rect">
            <a:avLst/>
          </a:prstGeom>
          <a:solidFill>
            <a:srgbClr val="0F28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12480" y="5742432"/>
            <a:ext cx="32004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1">
                <a:solidFill>
                  <a:srgbClr val="0EA5E9"/>
                </a:solidFill>
                <a:latin typeface="Calibri"/>
              </a:rPr>
              <a:t>APPENDIX AVAILABLE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12480" y="6016752"/>
            <a:ext cx="3200400" cy="5486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CBD5E1"/>
                </a:solidFill>
                <a:latin typeface="Calibri"/>
              </a:rPr>
              <a:t>Campaign-level spend, regional CPL, full monthly breakdowns — happy to walk through on request.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What we'll cover in the next 20 minutes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188720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188720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54480" y="1234440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The headline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1554480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Key result &amp; what's changed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" y="1901952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" y="1901952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1947672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Program scope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2267712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What we've been running and where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615184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2615184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2660904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Meta performance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2980944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Spend, reach, leads by region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3328416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31520" y="3328416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54480" y="3374136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Google Ads — the emerging signal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54480" y="3694176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Where the signed doctors came from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" y="4041648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31520" y="4041648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54480" y="4087368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Lead funnel &amp; outcome tracking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54480" y="4407408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What the CRM tells us (and doesn't)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1520" y="4754880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1520" y="4754880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54480" y="4800600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Strategic implication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54480" y="5120640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Rebalancing for higher-intent leads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31520" y="5468112"/>
            <a:ext cx="640080" cy="64008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31520" y="5468112"/>
            <a:ext cx="6400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554480" y="5513832"/>
            <a:ext cx="91440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Next steps &amp; asks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54480" y="5833872"/>
            <a:ext cx="914400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475569"/>
                </a:solidFill>
                <a:latin typeface="Calibri"/>
              </a:rPr>
              <a:t>What we propose from here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2 / 12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The headline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Where we are, and what just changed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097280"/>
            <a:ext cx="2743200" cy="14630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097280"/>
            <a:ext cx="73152" cy="14630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234440"/>
            <a:ext cx="246888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606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874520"/>
            <a:ext cx="246888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Doctor leads delivered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2148840"/>
            <a:ext cx="246888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Calibri"/>
              </a:rPr>
              <a:t>Aug 2025 – Apr 2026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83280" y="1097280"/>
            <a:ext cx="2743200" cy="14630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383280" y="1097280"/>
            <a:ext cx="73152" cy="14630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566160" y="1234440"/>
            <a:ext cx="246888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$180k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6160" y="1874520"/>
            <a:ext cx="246888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Combined ad investment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66160" y="2148840"/>
            <a:ext cx="246888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Calibri"/>
              </a:rPr>
              <a:t>Meta + Google, phealth accounts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09360" y="1097280"/>
            <a:ext cx="2743200" cy="14630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309360" y="1097280"/>
            <a:ext cx="73152" cy="14630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92240" y="1234440"/>
            <a:ext cx="246888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4.3M+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92240" y="1874520"/>
            <a:ext cx="246888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Impressions served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2148840"/>
            <a:ext cx="246888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Calibri"/>
              </a:rPr>
              <a:t>Paid social reach across AU &amp; NZ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097280"/>
            <a:ext cx="2468880" cy="14630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097280"/>
            <a:ext cx="73152" cy="146304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18320" y="1234440"/>
            <a:ext cx="219456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New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18320" y="1874520"/>
            <a:ext cx="219456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Channel-to-hire signal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418320" y="2148840"/>
            <a:ext cx="219456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Calibri"/>
              </a:rPr>
              <a:t>Received from PH in April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2926080"/>
            <a:ext cx="11247120" cy="310896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2926080"/>
            <a:ext cx="137160" cy="31089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77240" y="3063240"/>
            <a:ext cx="107899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F59E0B"/>
                </a:solidFill>
                <a:latin typeface="Calibri"/>
              </a:rPr>
              <a:t>NEW SIGNAL — APRIL 2026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" y="3383280"/>
            <a:ext cx="10789920" cy="8229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The doctors who signed came via Google Ads.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7240" y="4297680"/>
            <a:ext cx="10789920" cy="16459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0">
                <a:solidFill>
                  <a:srgbClr val="0B0F14"/>
                </a:solidFill>
                <a:latin typeface="Calibri"/>
              </a:rPr>
              <a:t>Until now, lead outcome tracking in the CRM has been sparse — which meant we couldn't yet see which channel was producing hires.
</a:t>
            </a:r>
            <a:r>
              <a:rPr sz="1400" b="0">
                <a:solidFill>
                  <a:srgbClr val="0B0F14"/>
                </a:solidFill>
                <a:latin typeface="Calibri"/>
              </a:rPr>
              <a:t>Partnered Health's recent feedback gives us the first reliable channel-to-hire signal of the program. </a:t>
            </a:r>
            <a:r>
              <a:rPr sz="1400" b="1">
                <a:solidFill>
                  <a:srgbClr val="003366"/>
                </a:solidFill>
                <a:latin typeface="Calibri"/>
              </a:rPr>
              <a:t>It changes the recommendation for where to invest next.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3 / 12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Program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What we've built and run since Aug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5486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Channels activated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109728" cy="7772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85800" y="164592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Meta (Facebook &amp; Instagram)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1965960"/>
            <a:ext cx="548640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Lead-form campaigns — AU national, ACT/Canberra, Cairns, Glenelg SA, New Zealand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468880"/>
            <a:ext cx="109728" cy="77724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51460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Google Ads (website form)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2834640"/>
            <a:ext cx="548640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Inbound doctor leads captured via careers form on patient-acquisition pages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337560"/>
            <a:ext cx="109728" cy="7772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85800" y="338328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Landing pages &amp; forms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" y="3703320"/>
            <a:ext cx="548640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AHPRA-qualified webform + regional lead forms built &amp; maintained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206240"/>
            <a:ext cx="109728" cy="7772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251960"/>
            <a:ext cx="548640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Inbound call routing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4572000"/>
            <a:ext cx="548640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JustCall line for doctor enquiries (recorded, logged)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83680" y="1188720"/>
            <a:ext cx="5486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Regions covered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583680" y="1600200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675120" y="1636776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Australia — national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418320" y="1636776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Aug 2025 – ongoing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0" y="1636776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272 leads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583680" y="2039112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675120" y="2075688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ACT / Canberra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418320" y="2075688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Oct 2025 – ongoing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972800" y="2075688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93 leads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583680" y="2478024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675120" y="2514600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Ainslie Family Practice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18320" y="2514600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Mar 2026 – ongoing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972800" y="2514600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16 leads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583680" y="2916936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675120" y="2953512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Cairns, QLD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418320" y="2953512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Mar 2026 – ongoing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972800" y="2953512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29 leads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83680" y="3355848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675120" y="3392424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Glenelg, SA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418320" y="3392424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Apr 2026 – ongoing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972800" y="3392424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10 leads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583680" y="3794760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675120" y="3831336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New Zealand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418320" y="3831336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Aug – Nov 2025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972800" y="3831336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31 leads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583680" y="4233672"/>
            <a:ext cx="5120640" cy="384048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675120" y="4270248"/>
            <a:ext cx="27432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100" b="1">
                <a:solidFill>
                  <a:srgbClr val="003366"/>
                </a:solidFill>
                <a:latin typeface="Calibri"/>
              </a:rPr>
              <a:t>Google Ads (all AU)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418320" y="4270248"/>
            <a:ext cx="155448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Sep 2025 – ongoing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972800" y="4270248"/>
            <a:ext cx="685800" cy="3200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100" b="1">
                <a:solidFill>
                  <a:srgbClr val="0077C8"/>
                </a:solidFill>
                <a:latin typeface="Calibri"/>
              </a:rPr>
              <a:t>155 leads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4 / 12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Meta — GP Careers campaigns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Aug 2025 – Apr 2026  |  Partnered Health Pty Ltd + Medical Centres accounts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143000"/>
            <a:ext cx="26517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457200" y="1143000"/>
            <a:ext cx="73152" cy="12344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1280160"/>
            <a:ext cx="237744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$87.3k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1920240"/>
            <a:ext cx="237744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Spend on GP Careers campaigns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46120" y="1143000"/>
            <a:ext cx="26517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46120" y="1143000"/>
            <a:ext cx="73152" cy="12344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429000" y="1280160"/>
            <a:ext cx="237744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4.32M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29000" y="1920240"/>
            <a:ext cx="237744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Impressions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35040" y="1143000"/>
            <a:ext cx="26517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035040" y="1143000"/>
            <a:ext cx="73152" cy="12344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217920" y="1280160"/>
            <a:ext cx="237744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20,004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217920" y="1920240"/>
            <a:ext cx="237744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Link clicks  (CTR 0.46%)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823960" y="1143000"/>
            <a:ext cx="28803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DDE3E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823960" y="1143000"/>
            <a:ext cx="73152" cy="12344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006840" y="1280160"/>
            <a:ext cx="2606040" cy="6400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2800" b="1">
                <a:solidFill>
                  <a:srgbClr val="003366"/>
                </a:solidFill>
                <a:latin typeface="Calibri"/>
              </a:rPr>
              <a:t>451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06840" y="1920240"/>
            <a:ext cx="2606040" cy="3200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475569"/>
                </a:solidFill>
                <a:latin typeface="Calibri"/>
              </a:rPr>
              <a:t>Leads captured in CRM</a:t>
            </a:r>
          </a:p>
        </p:txBody>
      </p:sp>
      <p:graphicFrame>
        <p:nvGraphicFramePr>
          <p:cNvPr id="24" name="Chart 23"/>
          <p:cNvGraphicFramePr>
            <a:graphicFrameLocks noGrp="1"/>
          </p:cNvGraphicFramePr>
          <p:nvPr/>
        </p:nvGraphicFramePr>
        <p:xfrm>
          <a:off x="457200" y="2560320"/>
          <a:ext cx="7589520" cy="393192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5" name="Rectangle 24"/>
          <p:cNvSpPr/>
          <p:nvPr/>
        </p:nvSpPr>
        <p:spPr>
          <a:xfrm>
            <a:off x="8229600" y="2560320"/>
            <a:ext cx="3520440" cy="393192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651760"/>
            <a:ext cx="329184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Read-outs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3017520"/>
            <a:ext cx="3337560" cy="347472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AUS national is the biggest spend and biggest volume driver (60% of leads).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ACT/Canberra campaign has delivered reliable volume since Oct 2025.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Cairns &amp; Glenelg are early-stage regional pilots — strong leads-per-$ so far.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NZ paused in Nov 2025 after lower-quality applicant pool.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Meta's own lead-event tracking was only enabled Jan 2026, so in-platform numbers understate actual volume.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5 / 12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Meta — monthly trend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Consistent spend; lead-event tracking came online Jan 2026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457200" y="1188720"/>
          <a:ext cx="566928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6309360" y="1188720"/>
          <a:ext cx="5669280" cy="27432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4160520"/>
            <a:ext cx="11338560" cy="233172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" y="4297680"/>
            <a:ext cx="107899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1">
                <a:solidFill>
                  <a:srgbClr val="003366"/>
                </a:solidFill>
                <a:latin typeface="Calibri"/>
              </a:rPr>
              <a:t>What to take from this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4663440"/>
            <a:ext cx="10972800" cy="182880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Spend pacing is steady at ~$9–11k/month — the program has been running at a consistent weight since launch.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Meta-attributed leads show a step-change from Jan 2026 — this is the tracking fix, not a performance change. CRM volume was steady before then.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Feb–Apr ramp correlates with the regional launches (Cairns, Ainslie, Glenelg) — hyper-local creative converts better than national.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6 / 12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Google Ads — the emerging signal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Where PH's signed doctors came from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097280"/>
            <a:ext cx="3931920" cy="539496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280160"/>
            <a:ext cx="34747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F59E0B"/>
                </a:solidFill>
                <a:latin typeface="Calibri"/>
              </a:rPr>
              <a:t>THE INSIGHT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1645920"/>
            <a:ext cx="3474720" cy="24688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9000" b="1">
                <a:solidFill>
                  <a:srgbClr val="FFFFFF"/>
                </a:solidFill>
                <a:latin typeface="Calibri"/>
              </a:rPr>
              <a:t>155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931920"/>
            <a:ext cx="347472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doctor leads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4343400"/>
            <a:ext cx="347472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200" b="0">
                <a:solidFill>
                  <a:srgbClr val="C8D2DC"/>
                </a:solidFill>
                <a:latin typeface="Calibri"/>
              </a:rPr>
              <a:t>captured via the PH website form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937760"/>
            <a:ext cx="3474720" cy="41148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1">
                <a:solidFill>
                  <a:srgbClr val="F59E0B"/>
                </a:solidFill>
                <a:latin typeface="Calibri"/>
              </a:rPr>
              <a:t>With zero dedicated recruitment ad spend.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440680"/>
            <a:ext cx="3474720" cy="100584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0">
                <a:solidFill>
                  <a:srgbClr val="C8D2DC"/>
                </a:solidFill>
                <a:latin typeface="Calibri"/>
              </a:rPr>
              <a:t>These leads arrived as a by-product of patient-acquisition Search campaigns for PH clinics — and per PH's April 2026 feedback, this channel produced the signed doctors.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63440" y="1097280"/>
            <a:ext cx="713232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What's actually happening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63440" y="1508760"/>
            <a:ext cx="7132320" cy="173736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Google Search ads run for each PH clinic (patient bookings): $92.7k spend, 33k+ appointment-booking conversions.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A small share of that organic website traffic lands on the "Work With Us" / careers form — 155 doctor leads over 8 months.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No Google Ads budget has ever been allocated to doctor recruitment. These leads are ambient.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63440" y="3474720"/>
            <a:ext cx="7132320" cy="4572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Why this is a big signal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3440" y="3886200"/>
            <a:ext cx="7132320" cy="256032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High-intent channel — the person has actively searched, landed, navigated to careers, and submitted.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Meta prospecting puts the opportunity in front of people; Google captures people already looking.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For a small audience (AHPRA-registered GPs), intent &gt; reach.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There is a clear, low-risk next move: stand up a dedicated Google Search GP Careers campaign and measure it properly from day one.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7 / 12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Combined lead volume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All doctor leads across channels, Aug 2025 – Apr 2026</a:t>
            </a:r>
          </a:p>
        </p:txBody>
      </p:sp>
      <p:graphicFrame>
        <p:nvGraphicFramePr>
          <p:cNvPr id="8" name="Chart 7"/>
          <p:cNvGraphicFramePr>
            <a:graphicFrameLocks noGrp="1"/>
          </p:cNvGraphicFramePr>
          <p:nvPr/>
        </p:nvGraphicFramePr>
        <p:xfrm>
          <a:off x="457200" y="1188720"/>
          <a:ext cx="7589520" cy="512064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8321040" y="1188720"/>
            <a:ext cx="3474720" cy="512064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503920" y="1325880"/>
            <a:ext cx="3200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Volume by channel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503920" y="1783080"/>
            <a:ext cx="73152" cy="50292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686800" y="1801368"/>
            <a:ext cx="2011680" cy="2286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Meta total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2011680"/>
            <a:ext cx="201168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451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503920" y="2377440"/>
            <a:ext cx="73152" cy="5029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86800" y="2395728"/>
            <a:ext cx="2011680" cy="2286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Google total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86800" y="2606040"/>
            <a:ext cx="201168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155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503920" y="2971800"/>
            <a:ext cx="73152" cy="50292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686800" y="2990088"/>
            <a:ext cx="2011680" cy="22860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000" b="0">
                <a:solidFill>
                  <a:srgbClr val="475569"/>
                </a:solidFill>
                <a:latin typeface="Calibri"/>
              </a:rPr>
              <a:t>Combined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0" y="3200400"/>
            <a:ext cx="201168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600" b="1">
                <a:solidFill>
                  <a:srgbClr val="003366"/>
                </a:solidFill>
                <a:latin typeface="Calibri"/>
              </a:rPr>
              <a:t>606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3657600"/>
            <a:ext cx="320040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300" b="1">
                <a:solidFill>
                  <a:srgbClr val="003366"/>
                </a:solidFill>
                <a:latin typeface="Calibri"/>
              </a:rPr>
              <a:t>Notable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03920" y="4023360"/>
            <a:ext cx="3200400" cy="210312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Google lead volume climbed each month — organic growth on a non-recruitment budget.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Meta spike in Jan reflects ACT campaign peak — most Meta leads arrive in bursts aligned to campaign launches.</a:t>
            </a:r>
          </a:p>
          <a:p>
            <a:pPr>
              <a:spcAft>
                <a:spcPts val="400"/>
              </a:spcAft>
            </a:pPr>
            <a:r>
              <a:rPr sz="1000">
                <a:solidFill>
                  <a:srgbClr val="0B0F14"/>
                </a:solidFill>
                <a:latin typeface="Calibri"/>
              </a:rPr>
              <a:t>•  April MoM: Google trending softer (seasonal); Meta steady with regional pilots.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8 / 12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02920"/>
            <a:ext cx="12191695" cy="27432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121-bad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73152"/>
            <a:ext cx="366494" cy="365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8680" y="64008"/>
            <a:ext cx="822960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Lead funnel &amp; outcome tracking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0" y="64008"/>
            <a:ext cx="3840480" cy="38404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Doctor Attraction Review  |  29 APR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8580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100" b="1">
                <a:solidFill>
                  <a:srgbClr val="0EA5E9"/>
                </a:solidFill>
                <a:latin typeface="Calibri"/>
              </a:rPr>
              <a:t>What the CRM records, and what it doesn't yet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234440"/>
            <a:ext cx="256032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03366"/>
                </a:solidFill>
                <a:latin typeface="Calibri"/>
              </a:rPr>
              <a:t>Leads delivered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3200400" y="1280160"/>
            <a:ext cx="7772400" cy="320040"/>
          </a:xfrm>
          <a:prstGeom prst="rect">
            <a:avLst/>
          </a:prstGeom>
          <a:solidFill>
            <a:srgbClr val="ED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280160"/>
            <a:ext cx="7772400" cy="3200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09960" y="1234440"/>
            <a:ext cx="1645920" cy="4114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B0F14"/>
                </a:solidFill>
                <a:latin typeface="Calibri"/>
              </a:rPr>
              <a:t>606  (100%)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1737360"/>
            <a:ext cx="256032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03366"/>
                </a:solidFill>
                <a:latin typeface="Calibri"/>
              </a:rPr>
              <a:t>With any qualification note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00400" y="1783080"/>
            <a:ext cx="7772400" cy="320040"/>
          </a:xfrm>
          <a:prstGeom prst="rect">
            <a:avLst/>
          </a:prstGeom>
          <a:solidFill>
            <a:srgbClr val="ED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200400" y="1783080"/>
            <a:ext cx="4796827" cy="32004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109960" y="1737360"/>
            <a:ext cx="1645920" cy="4114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B0F14"/>
                </a:solidFill>
                <a:latin typeface="Calibri"/>
              </a:rPr>
              <a:t>374  (62%)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2240280"/>
            <a:ext cx="256032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03366"/>
                </a:solidFill>
                <a:latin typeface="Calibri"/>
              </a:rPr>
              <a:t>Contacted status recorded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200400" y="2286000"/>
            <a:ext cx="7772400" cy="320040"/>
          </a:xfrm>
          <a:prstGeom prst="rect">
            <a:avLst/>
          </a:prstGeom>
          <a:solidFill>
            <a:srgbClr val="ED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3200400" y="2286000"/>
            <a:ext cx="5207251" cy="320040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1109960" y="2240280"/>
            <a:ext cx="1645920" cy="4114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B0F14"/>
                </a:solidFill>
                <a:latin typeface="Calibri"/>
              </a:rPr>
              <a:t>406  (67%)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2743200"/>
            <a:ext cx="256032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03366"/>
                </a:solidFill>
                <a:latin typeface="Calibri"/>
              </a:rPr>
              <a:t>Suitable/unsuitable recorded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0" y="2788920"/>
            <a:ext cx="7772400" cy="320040"/>
          </a:xfrm>
          <a:prstGeom prst="rect">
            <a:avLst/>
          </a:prstGeom>
          <a:solidFill>
            <a:srgbClr val="ED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200400" y="2788920"/>
            <a:ext cx="3565556" cy="320040"/>
          </a:xfrm>
          <a:prstGeom prst="rect">
            <a:avLst/>
          </a:prstGeom>
          <a:solidFill>
            <a:srgbClr val="EF44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1109960" y="2743200"/>
            <a:ext cx="1645920" cy="4114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B0F14"/>
                </a:solidFill>
                <a:latin typeface="Calibri"/>
              </a:rPr>
              <a:t>278  (46%)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3246120"/>
            <a:ext cx="256032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03366"/>
                </a:solidFill>
                <a:latin typeface="Calibri"/>
              </a:rPr>
              <a:t>Signed outcome recorded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00400" y="3291840"/>
            <a:ext cx="7772400" cy="320040"/>
          </a:xfrm>
          <a:prstGeom prst="rect">
            <a:avLst/>
          </a:prstGeom>
          <a:solidFill>
            <a:srgbClr val="EDF0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3200400" y="3291840"/>
            <a:ext cx="692590" cy="32004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1109960" y="3246120"/>
            <a:ext cx="1645920" cy="4114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1200" b="1">
                <a:solidFill>
                  <a:srgbClr val="0B0F14"/>
                </a:solidFill>
                <a:latin typeface="Calibri"/>
              </a:rPr>
              <a:t>54  (9%)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4160520"/>
            <a:ext cx="11338560" cy="2331720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4160520"/>
            <a:ext cx="137160" cy="2331720"/>
          </a:xfrm>
          <a:prstGeom prst="rect">
            <a:avLst/>
          </a:prstGeom>
          <a:solidFill>
            <a:srgbClr val="0077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777240" y="4297680"/>
            <a:ext cx="10789920" cy="365760"/>
          </a:xfrm>
          <a:prstGeom prst="rect">
            <a:avLst/>
          </a:prstGeom>
          <a:noFill/>
        </p:spPr>
        <p:txBody>
          <a:bodyPr wrap="square" lIns="45720" rIns="45720" tIns="18288" bIns="18288" anchor="t">
            <a:spAutoFit/>
          </a:bodyPr>
          <a:lstStyle/>
          <a:p>
            <a:pPr algn="l"/>
            <a:r>
              <a:rPr sz="1400" b="1">
                <a:solidFill>
                  <a:srgbClr val="003366"/>
                </a:solidFill>
                <a:latin typeface="Calibri"/>
              </a:rPr>
              <a:t>How to read this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" y="4663440"/>
            <a:ext cx="10972800" cy="1828800"/>
          </a:xfrm>
          <a:prstGeom prst="rect">
            <a:avLst/>
          </a:prstGeom>
          <a:noFill/>
        </p:spPr>
        <p:txBody>
          <a:bodyPr wrap="square" lIns="45720" tIns="18288">
            <a:spAutoFit/>
          </a:bodyPr>
          <a:lstStyle/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121 Group's remit is lead generation and delivery; qualification and hiring outcomes are owned by PH's internal recruitment team.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Outcome fields in the CRM have been captured inconsistently — especially during the first ~12 months — so we can't yet reconstruct channel-to-hire from the data alone.</a:t>
            </a:r>
          </a:p>
          <a:p>
            <a:pPr>
              <a:spcAft>
                <a:spcPts val="500"/>
              </a:spcAft>
            </a:pPr>
            <a:r>
              <a:rPr sz="1100">
                <a:solidFill>
                  <a:srgbClr val="0B0F14"/>
                </a:solidFill>
                <a:latin typeface="Calibri"/>
              </a:rPr>
              <a:t>•  This is why PH's April feedback is important: it's the first direct attribution signal we have. Going forward, tightening the closed loop will let us measure every channel the same way.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8FA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565392"/>
            <a:ext cx="12191695" cy="13716"/>
          </a:xfrm>
          <a:prstGeom prst="rect">
            <a:avLst/>
          </a:prstGeom>
          <a:solidFill>
            <a:srgbClr val="0EA5E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0" y="6592824"/>
            <a:ext cx="731520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/>
            <a:r>
              <a:rPr sz="900" b="0">
                <a:solidFill>
                  <a:srgbClr val="475569"/>
                </a:solidFill>
                <a:latin typeface="Calibri"/>
              </a:rPr>
              <a:t>121 Group   ·   Partnered Health — GP Recruitment Marketing Review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058400" y="6592824"/>
            <a:ext cx="1645920" cy="246888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/>
            <a:r>
              <a:rPr sz="900" b="1">
                <a:solidFill>
                  <a:srgbClr val="003366"/>
                </a:solidFill>
                <a:latin typeface="Calibri"/>
              </a:rPr>
              <a:t>9 / 12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